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74C6-A9E7-ED43-B5EC-C32E30F5815E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34000-5CB1-E241-9194-0567B5346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8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143. Corn; large pulp parenchymal cells stained for starch (black),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3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144. Corn.</a:t>
            </a:r>
            <a:r>
              <a:rPr lang="en-US" baseline="0" dirty="0" smtClean="0"/>
              <a:t>  L</a:t>
            </a:r>
            <a:r>
              <a:rPr lang="en-US" dirty="0" smtClean="0"/>
              <a:t>arge pulp parenchymal cell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74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145. Corn.</a:t>
            </a:r>
            <a:r>
              <a:rPr lang="en-US" baseline="0" dirty="0" smtClean="0"/>
              <a:t> S</a:t>
            </a:r>
            <a:r>
              <a:rPr lang="en-US" dirty="0" smtClean="0"/>
              <a:t>mall pulp parenchymal</a:t>
            </a:r>
            <a:r>
              <a:rPr lang="en-US" baseline="0" dirty="0" smtClean="0"/>
              <a:t> </a:t>
            </a:r>
            <a:r>
              <a:rPr lang="en-US" dirty="0" smtClean="0"/>
              <a:t>cells stained for starch,</a:t>
            </a:r>
            <a:r>
              <a:rPr lang="en-US" baseline="0" dirty="0" smtClean="0"/>
              <a:t>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35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146. Corn.</a:t>
            </a:r>
            <a:r>
              <a:rPr lang="en-US" baseline="0" dirty="0" smtClean="0"/>
              <a:t>  S</a:t>
            </a:r>
            <a:r>
              <a:rPr lang="en-US" dirty="0" smtClean="0"/>
              <a:t>mall pulp parenchymal cells stained for starch,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5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135. </a:t>
            </a:r>
            <a:r>
              <a:rPr lang="en-US" sz="1200" b="1" i="1" dirty="0" err="1" smtClean="0">
                <a:solidFill>
                  <a:srgbClr val="FFFFFF"/>
                </a:solidFill>
              </a:rPr>
              <a:t>Zea</a:t>
            </a:r>
            <a:r>
              <a:rPr lang="en-US" sz="1200" b="1" i="1" dirty="0" smtClean="0">
                <a:solidFill>
                  <a:srgbClr val="FFFFFF"/>
                </a:solidFill>
              </a:rPr>
              <a:t> mays</a:t>
            </a:r>
            <a:r>
              <a:rPr lang="en-US" sz="1200" b="1" dirty="0" smtClean="0">
                <a:solidFill>
                  <a:srgbClr val="FFFFFF"/>
                </a:solidFill>
              </a:rPr>
              <a:t> L. </a:t>
            </a:r>
            <a:r>
              <a:rPr lang="en-US" sz="1200" b="1" baseline="0" dirty="0" smtClean="0">
                <a:solidFill>
                  <a:srgbClr val="FFFFFF"/>
                </a:solidFill>
              </a:rPr>
              <a:t>  </a:t>
            </a:r>
            <a:r>
              <a:rPr lang="en-US" dirty="0" smtClean="0"/>
              <a:t>Corn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</a:t>
            </a:r>
            <a:r>
              <a:rPr lang="en-US" dirty="0" err="1" smtClean="0"/>
              <a:t>esta</a:t>
            </a:r>
            <a:r>
              <a:rPr lang="en-US" dirty="0" smtClean="0"/>
              <a:t> (seed coat) epidermis with </a:t>
            </a:r>
            <a:r>
              <a:rPr lang="en-US" dirty="0" err="1" smtClean="0"/>
              <a:t>trichomes</a:t>
            </a:r>
            <a:r>
              <a:rPr lang="en-US" dirty="0" smtClean="0"/>
              <a:t> (arrows), </a:t>
            </a:r>
            <a:r>
              <a:rPr lang="en-US" dirty="0" err="1" smtClean="0"/>
              <a:t>safranin</a:t>
            </a:r>
            <a:r>
              <a:rPr lang="en-US" dirty="0" smtClean="0"/>
              <a:t> stain, 4X.  These can be readily </a:t>
            </a:r>
            <a:r>
              <a:rPr lang="en-US" dirty="0" smtClean="0"/>
              <a:t>separated </a:t>
            </a:r>
            <a:r>
              <a:rPr lang="en-US" dirty="0" smtClean="0"/>
              <a:t>from the epidermal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136. Corn.</a:t>
            </a:r>
            <a:r>
              <a:rPr lang="en-US" baseline="0" dirty="0" smtClean="0"/>
              <a:t>  Showing </a:t>
            </a:r>
            <a:r>
              <a:rPr lang="en-US" dirty="0" smtClean="0"/>
              <a:t>attachment of </a:t>
            </a:r>
            <a:r>
              <a:rPr lang="en-US" dirty="0" err="1" smtClean="0"/>
              <a:t>trichomes</a:t>
            </a:r>
            <a:r>
              <a:rPr lang="en-US" dirty="0" smtClean="0"/>
              <a:t> to seed coat epidermis, </a:t>
            </a:r>
            <a:r>
              <a:rPr lang="en-US" dirty="0" err="1" smtClean="0"/>
              <a:t>safranin</a:t>
            </a:r>
            <a:r>
              <a:rPr lang="en-US" dirty="0" smtClean="0"/>
              <a:t> stain,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137. Corn.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</a:t>
            </a:r>
            <a:r>
              <a:rPr lang="en-US" dirty="0" err="1" smtClean="0"/>
              <a:t>esta</a:t>
            </a:r>
            <a:r>
              <a:rPr lang="en-US" dirty="0" smtClean="0"/>
              <a:t> (seed coat) epidermal cells, 10X.  Note how cells are connected to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2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138. Corn.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T</a:t>
            </a:r>
            <a:r>
              <a:rPr lang="en-US" dirty="0" err="1" smtClean="0"/>
              <a:t>esta</a:t>
            </a:r>
            <a:r>
              <a:rPr lang="en-US" dirty="0" smtClean="0"/>
              <a:t> (seed coat) epidermal cells showing negative response to staining for starch,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72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139. Corn.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T</a:t>
            </a:r>
            <a:r>
              <a:rPr lang="en-US" dirty="0" err="1" smtClean="0"/>
              <a:t>esta</a:t>
            </a:r>
            <a:r>
              <a:rPr lang="en-US" dirty="0" smtClean="0"/>
              <a:t> (seed coat) epidermis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1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140. Corn.</a:t>
            </a:r>
            <a:r>
              <a:rPr lang="en-US" baseline="0" dirty="0" smtClean="0"/>
              <a:t> Seed coat (</a:t>
            </a:r>
            <a:r>
              <a:rPr lang="en-US" baseline="0" dirty="0" err="1" smtClean="0"/>
              <a:t>t</a:t>
            </a:r>
            <a:r>
              <a:rPr lang="en-US" dirty="0" err="1" smtClean="0"/>
              <a:t>esta</a:t>
            </a:r>
            <a:r>
              <a:rPr lang="en-US" dirty="0" smtClean="0"/>
              <a:t>) epidermal cells emphasizing </a:t>
            </a:r>
            <a:r>
              <a:rPr lang="en-US" dirty="0" err="1" smtClean="0"/>
              <a:t>interdigitation</a:t>
            </a:r>
            <a:r>
              <a:rPr lang="en-US" dirty="0" smtClean="0"/>
              <a:t> of cell walls (arrows),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6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141. Corn.</a:t>
            </a:r>
            <a:r>
              <a:rPr lang="en-US" baseline="0" dirty="0" smtClean="0"/>
              <a:t> Seed coat (</a:t>
            </a:r>
            <a:r>
              <a:rPr lang="en-US" baseline="0" dirty="0" err="1" smtClean="0"/>
              <a:t>t</a:t>
            </a:r>
            <a:r>
              <a:rPr lang="en-US" dirty="0" err="1" smtClean="0"/>
              <a:t>esta</a:t>
            </a:r>
            <a:r>
              <a:rPr lang="en-US" dirty="0" smtClean="0"/>
              <a:t>) epidermal cells</a:t>
            </a:r>
            <a:r>
              <a:rPr lang="en-US" baseline="0" dirty="0" smtClean="0"/>
              <a:t> stained with</a:t>
            </a:r>
            <a:r>
              <a:rPr lang="en-US" dirty="0" smtClean="0"/>
              <a:t> </a:t>
            </a:r>
            <a:r>
              <a:rPr lang="en-US" dirty="0" err="1" smtClean="0"/>
              <a:t>safranin</a:t>
            </a:r>
            <a:r>
              <a:rPr lang="en-US" baseline="0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3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142. Corn.</a:t>
            </a:r>
            <a:r>
              <a:rPr lang="en-US" baseline="0" dirty="0" smtClean="0"/>
              <a:t> L</a:t>
            </a:r>
            <a:r>
              <a:rPr lang="en-US" dirty="0" smtClean="0"/>
              <a:t>arge</a:t>
            </a:r>
            <a:r>
              <a:rPr lang="en-US" baseline="0" dirty="0" smtClean="0"/>
              <a:t> pulp parenchymal cells stained with </a:t>
            </a:r>
            <a:r>
              <a:rPr lang="en-US" baseline="0" dirty="0" err="1" smtClean="0"/>
              <a:t>safranin</a:t>
            </a:r>
            <a:r>
              <a:rPr lang="en-US" baseline="0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1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2DE-DABC-EB4B-8DF9-0961F888A701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47F-FC3A-0D4F-9B89-7248E832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7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2DE-DABC-EB4B-8DF9-0961F888A701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47F-FC3A-0D4F-9B89-7248E832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2DE-DABC-EB4B-8DF9-0961F888A701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47F-FC3A-0D4F-9B89-7248E832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2DE-DABC-EB4B-8DF9-0961F888A701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47F-FC3A-0D4F-9B89-7248E832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2DE-DABC-EB4B-8DF9-0961F888A701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47F-FC3A-0D4F-9B89-7248E832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2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2DE-DABC-EB4B-8DF9-0961F888A701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47F-FC3A-0D4F-9B89-7248E832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0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2DE-DABC-EB4B-8DF9-0961F888A701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47F-FC3A-0D4F-9B89-7248E832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2DE-DABC-EB4B-8DF9-0961F888A701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47F-FC3A-0D4F-9B89-7248E832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7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2DE-DABC-EB4B-8DF9-0961F888A701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47F-FC3A-0D4F-9B89-7248E832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2DE-DABC-EB4B-8DF9-0961F888A701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47F-FC3A-0D4F-9B89-7248E832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6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2DE-DABC-EB4B-8DF9-0961F888A701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47F-FC3A-0D4F-9B89-7248E832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0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C92DE-DABC-EB4B-8DF9-0961F888A701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9747F-FC3A-0D4F-9B89-7248E832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Corn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623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 pulp starch 10X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 pulp saf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4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 small cell starch25X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 small cell str saff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8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 spines saff2 4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6128869" y="5146836"/>
            <a:ext cx="433295" cy="0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7370383" y="3325195"/>
            <a:ext cx="43329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1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 spines saff2 25X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 testa 10X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1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 testa starch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6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 testa saff2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9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 testa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5259294" y="2435413"/>
            <a:ext cx="43329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4574988" y="1691342"/>
            <a:ext cx="43329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78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n testa saff 25X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 pulp saf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8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268</Words>
  <Application>Microsoft Macintosh PowerPoint</Application>
  <PresentationFormat>On-screen Show (4:3)</PresentationFormat>
  <Paragraphs>32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2016-02-03T18:11:33Z</dcterms:created>
  <dcterms:modified xsi:type="dcterms:W3CDTF">2016-02-03T18:12:37Z</dcterms:modified>
</cp:coreProperties>
</file>